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4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5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6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6" r:id="rId1"/>
    <p:sldMasterId id="2147483664" r:id="rId2"/>
    <p:sldMasterId id="2147483672" r:id="rId3"/>
    <p:sldMasterId id="2147483680" r:id="rId4"/>
    <p:sldMasterId id="2147483736" r:id="rId5"/>
    <p:sldMasterId id="2147483688" r:id="rId6"/>
    <p:sldMasterId id="2147483713" r:id="rId7"/>
  </p:sldMasterIdLst>
  <p:notesMasterIdLst>
    <p:notesMasterId r:id="rId16"/>
  </p:notesMasterIdLst>
  <p:sldIdLst>
    <p:sldId id="258" r:id="rId8"/>
    <p:sldId id="275" r:id="rId9"/>
    <p:sldId id="284" r:id="rId10"/>
    <p:sldId id="287" r:id="rId11"/>
    <p:sldId id="285" r:id="rId12"/>
    <p:sldId id="286" r:id="rId13"/>
    <p:sldId id="288" r:id="rId14"/>
    <p:sldId id="283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arissa myers" initials="cm" lastIdx="2" clrIdx="0">
    <p:extLst>
      <p:ext uri="{19B8F6BF-5375-455C-9EA6-DF929625EA0E}">
        <p15:presenceInfo xmlns:p15="http://schemas.microsoft.com/office/powerpoint/2012/main" userId="75c79aed56ac0bc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26937"/>
    <a:srgbClr val="CD9E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87" autoAdjust="0"/>
    <p:restoredTop sz="92277" autoAdjust="0"/>
  </p:normalViewPr>
  <p:slideViewPr>
    <p:cSldViewPr snapToGrid="0" snapToObjects="1">
      <p:cViewPr varScale="1">
        <p:scale>
          <a:sx n="106" d="100"/>
          <a:sy n="106" d="100"/>
        </p:scale>
        <p:origin x="1986" y="11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5.xml"/><Relationship Id="rId17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8.xml"/><Relationship Id="rId10" Type="http://schemas.openxmlformats.org/officeDocument/2006/relationships/slide" Target="slides/slide3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/Relationships>
</file>

<file path=ppt/media/image1.jpg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23F189-53B8-485F-836E-E07CD3F85045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C1719B-0338-48DB-90F6-A2C4B18B26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8597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Put on physics department and psychology department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C1719B-0338-48DB-90F6-A2C4B18B267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2042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501517"/>
            <a:ext cx="8229600" cy="1470025"/>
          </a:xfrm>
        </p:spPr>
        <p:txBody>
          <a:bodyPr/>
          <a:lstStyle>
            <a:lvl1pPr>
              <a:defRPr b="1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257292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12D24543-DE0D-2249-9D6A-916A21ACF412}" type="datetimeFigureOut">
              <a:rPr lang="en-US" smtClean="0"/>
              <a:pPr/>
              <a:t>4/24/2019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B8E2FD69-6208-BE4A-B8A8-AF0081759ED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2374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56F9B4-387C-D346-B378-FCBE2DEF1520}" type="datetimeFigureOut">
              <a:rPr lang="en-US" smtClean="0"/>
              <a:pPr/>
              <a:t>4/24/2019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0C54124-DEB3-A044-A6A6-99CE06F3CDD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4709109" y="753259"/>
            <a:ext cx="4016350" cy="1470025"/>
          </a:xfrm>
        </p:spPr>
        <p:txBody>
          <a:bodyPr>
            <a:noAutofit/>
          </a:bodyPr>
          <a:lstStyle>
            <a:lvl1pPr>
              <a:defRPr sz="3500" b="1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4709109" y="2426569"/>
            <a:ext cx="4016350" cy="17526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7097827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56F9B4-387C-D346-B378-FCBE2DEF1520}" type="datetimeFigureOut">
              <a:rPr lang="en-US" smtClean="0"/>
              <a:pPr/>
              <a:t>4/24/2019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0C54124-DEB3-A044-A6A6-99CE06F3CDD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4709109" y="1488271"/>
            <a:ext cx="4016350" cy="1470025"/>
          </a:xfrm>
        </p:spPr>
        <p:txBody>
          <a:bodyPr>
            <a:noAutofit/>
          </a:bodyPr>
          <a:lstStyle>
            <a:lvl1pPr>
              <a:defRPr sz="3500" b="1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90366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56F9B4-387C-D346-B378-FCBE2DEF1520}" type="datetimeFigureOut">
              <a:rPr lang="en-US" smtClean="0"/>
              <a:pPr/>
              <a:t>4/24/2019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0C54124-DEB3-A044-A6A6-99CE06F3CD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21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5058904"/>
            <a:ext cx="5562600" cy="1470025"/>
          </a:xfrm>
        </p:spPr>
        <p:txBody>
          <a:bodyPr>
            <a:normAutofit/>
          </a:bodyPr>
          <a:lstStyle>
            <a:lvl1pPr algn="l">
              <a:defRPr sz="3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34A80-8F0F-8B4A-B1EE-DA8BDE36D262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BB472-D40B-B948-A0B6-260DEB7BCB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5489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34A80-8F0F-8B4A-B1EE-DA8BDE36D262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BB472-D40B-B948-A0B6-260DEB7BCB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3973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130425"/>
            <a:ext cx="8229600" cy="1470025"/>
          </a:xfrm>
        </p:spPr>
        <p:txBody>
          <a:bodyPr/>
          <a:lstStyle>
            <a:lvl1pPr>
              <a:defRPr b="1">
                <a:solidFill>
                  <a:srgbClr val="026937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rgbClr val="CD9E52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5167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50520"/>
            <a:ext cx="8229600" cy="1143000"/>
          </a:xfrm>
        </p:spPr>
        <p:txBody>
          <a:bodyPr/>
          <a:lstStyle>
            <a:lvl1pPr algn="l">
              <a:defRPr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127957"/>
            <a:ext cx="8229600" cy="4131141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0375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457200" y="2130425"/>
            <a:ext cx="8001000" cy="1470025"/>
          </a:xfrm>
        </p:spPr>
        <p:txBody>
          <a:bodyPr/>
          <a:lstStyle>
            <a:lvl1pPr algn="l">
              <a:defRPr b="1">
                <a:solidFill>
                  <a:srgbClr val="026937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457200" y="360045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rgbClr val="CD9E52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25916622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127957"/>
            <a:ext cx="4038600" cy="4131141"/>
          </a:xfrm>
        </p:spPr>
        <p:txBody>
          <a:bodyPr/>
          <a:lstStyle>
            <a:lvl1pPr algn="l">
              <a:defRPr sz="2800">
                <a:latin typeface="Arial"/>
                <a:cs typeface="Arial"/>
              </a:defRPr>
            </a:lvl1pPr>
            <a:lvl2pPr algn="l">
              <a:defRPr sz="2400">
                <a:latin typeface="Arial"/>
                <a:cs typeface="Arial"/>
              </a:defRPr>
            </a:lvl2pPr>
            <a:lvl3pPr algn="l">
              <a:defRPr sz="2000">
                <a:latin typeface="Arial"/>
                <a:cs typeface="Arial"/>
              </a:defRPr>
            </a:lvl3pPr>
            <a:lvl4pPr algn="l">
              <a:defRPr sz="1800">
                <a:latin typeface="Arial"/>
                <a:cs typeface="Arial"/>
              </a:defRPr>
            </a:lvl4pPr>
            <a:lvl5pPr algn="l">
              <a:defRPr sz="18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2127957"/>
            <a:ext cx="4038600" cy="4131141"/>
          </a:xfrm>
        </p:spPr>
        <p:txBody>
          <a:bodyPr/>
          <a:lstStyle>
            <a:lvl1pPr algn="l">
              <a:defRPr sz="2800">
                <a:latin typeface="Arial"/>
                <a:cs typeface="Arial"/>
              </a:defRPr>
            </a:lvl1pPr>
            <a:lvl2pPr algn="l">
              <a:defRPr sz="2400">
                <a:latin typeface="Arial"/>
                <a:cs typeface="Arial"/>
              </a:defRPr>
            </a:lvl2pPr>
            <a:lvl3pPr algn="l">
              <a:defRPr sz="2000">
                <a:latin typeface="Arial"/>
                <a:cs typeface="Arial"/>
              </a:defRPr>
            </a:lvl3pPr>
            <a:lvl4pPr algn="l">
              <a:defRPr sz="1800">
                <a:latin typeface="Arial"/>
                <a:cs typeface="Arial"/>
              </a:defRPr>
            </a:lvl4pPr>
            <a:lvl5pPr algn="l">
              <a:defRPr sz="18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847640"/>
            <a:ext cx="8229600" cy="1143000"/>
          </a:xfrm>
        </p:spPr>
        <p:txBody>
          <a:bodyPr/>
          <a:lstStyle>
            <a:lvl1pPr algn="l">
              <a:defRPr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2591359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137113"/>
            <a:ext cx="4040188" cy="639762"/>
          </a:xfrm>
        </p:spPr>
        <p:txBody>
          <a:bodyPr anchor="b"/>
          <a:lstStyle>
            <a:lvl1pPr marL="0" indent="0">
              <a:buNone/>
              <a:defRPr sz="2400" b="1"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776875"/>
            <a:ext cx="4040188" cy="3482223"/>
          </a:xfrm>
        </p:spPr>
        <p:txBody>
          <a:bodyPr/>
          <a:lstStyle>
            <a:lvl1pPr>
              <a:defRPr sz="24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1800">
                <a:latin typeface="Arial"/>
                <a:cs typeface="Arial"/>
              </a:defRPr>
            </a:lvl3pPr>
            <a:lvl4pPr>
              <a:defRPr sz="1600">
                <a:latin typeface="Arial"/>
                <a:cs typeface="Arial"/>
              </a:defRPr>
            </a:lvl4pPr>
            <a:lvl5pPr>
              <a:defRPr sz="16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2137113"/>
            <a:ext cx="4041775" cy="639762"/>
          </a:xfrm>
        </p:spPr>
        <p:txBody>
          <a:bodyPr anchor="b"/>
          <a:lstStyle>
            <a:lvl1pPr marL="0" indent="0">
              <a:buNone/>
              <a:defRPr sz="2400" b="1"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776875"/>
            <a:ext cx="4041775" cy="3482223"/>
          </a:xfrm>
        </p:spPr>
        <p:txBody>
          <a:bodyPr/>
          <a:lstStyle>
            <a:lvl1pPr>
              <a:defRPr sz="24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1800">
                <a:latin typeface="Arial"/>
                <a:cs typeface="Arial"/>
              </a:defRPr>
            </a:lvl3pPr>
            <a:lvl4pPr>
              <a:defRPr sz="1600">
                <a:latin typeface="Arial"/>
                <a:cs typeface="Arial"/>
              </a:defRPr>
            </a:lvl4pPr>
            <a:lvl5pPr>
              <a:defRPr sz="16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57200" y="850520"/>
            <a:ext cx="8229600" cy="1143000"/>
          </a:xfrm>
        </p:spPr>
        <p:txBody>
          <a:bodyPr/>
          <a:lstStyle>
            <a:lvl1pPr algn="l">
              <a:defRPr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728144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666129"/>
            <a:ext cx="8229600" cy="11430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12D24543-DE0D-2249-9D6A-916A21ACF412}" type="datetimeFigureOut">
              <a:rPr lang="en-US" smtClean="0"/>
              <a:pPr/>
              <a:t>4/24/2019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B8E2FD69-6208-BE4A-B8A8-AF0081759ED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538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850520"/>
            <a:ext cx="8229600" cy="1143000"/>
          </a:xfrm>
        </p:spPr>
        <p:txBody>
          <a:bodyPr/>
          <a:lstStyle>
            <a:lvl1pPr algn="l">
              <a:defRPr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0438602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4/24/2019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82380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78744"/>
            <a:ext cx="3008313" cy="1619513"/>
          </a:xfrm>
        </p:spPr>
        <p:txBody>
          <a:bodyPr anchor="b">
            <a:noAutofit/>
          </a:bodyPr>
          <a:lstStyle>
            <a:lvl1pPr algn="l">
              <a:defRPr sz="3200" b="1"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067704"/>
            <a:ext cx="5111750" cy="5050871"/>
          </a:xfrm>
        </p:spPr>
        <p:txBody>
          <a:bodyPr/>
          <a:lstStyle>
            <a:lvl1pPr>
              <a:defRPr sz="3200">
                <a:latin typeface="Arial"/>
                <a:cs typeface="Arial"/>
              </a:defRPr>
            </a:lvl1pPr>
            <a:lvl2pPr>
              <a:defRPr sz="2800">
                <a:latin typeface="Arial"/>
                <a:cs typeface="Arial"/>
              </a:defRPr>
            </a:lvl2pPr>
            <a:lvl3pPr>
              <a:defRPr sz="2400">
                <a:latin typeface="Arial"/>
                <a:cs typeface="Arial"/>
              </a:defRPr>
            </a:lvl3pPr>
            <a:lvl4pPr>
              <a:defRPr sz="2000">
                <a:latin typeface="Arial"/>
                <a:cs typeface="Arial"/>
              </a:defRPr>
            </a:lvl4pPr>
            <a:lvl5pPr>
              <a:defRPr sz="2000">
                <a:latin typeface="Arial"/>
                <a:cs typeface="Arial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598258"/>
            <a:ext cx="3008313" cy="3520318"/>
          </a:xfrm>
        </p:spPr>
        <p:txBody>
          <a:bodyPr/>
          <a:lstStyle>
            <a:lvl1pPr marL="0" indent="0">
              <a:buNone/>
              <a:defRPr sz="1400"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17894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1014069"/>
            <a:ext cx="5486400" cy="3713506"/>
          </a:xfrm>
        </p:spPr>
        <p:txBody>
          <a:bodyPr/>
          <a:lstStyle>
            <a:lvl1pPr marL="0" indent="0">
              <a:buNone/>
              <a:defRPr sz="3200">
                <a:latin typeface="Arial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92692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57200" y="853019"/>
            <a:ext cx="8229600" cy="1143000"/>
          </a:xfrm>
        </p:spPr>
        <p:txBody>
          <a:bodyPr/>
          <a:lstStyle>
            <a:lvl1pPr algn="l">
              <a:defRPr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130457"/>
            <a:ext cx="8229600" cy="4087464"/>
          </a:xfrm>
        </p:spPr>
        <p:txBody>
          <a:bodyPr vert="eaVert"/>
          <a:lstStyle>
            <a:lvl1pPr>
              <a:defRPr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4312648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042501"/>
            <a:ext cx="2057400" cy="5083662"/>
          </a:xfrm>
        </p:spPr>
        <p:txBody>
          <a:bodyPr vert="eaVert"/>
          <a:lstStyle>
            <a:lvl1pPr algn="l">
              <a:defRPr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042501"/>
            <a:ext cx="6019800" cy="5083662"/>
          </a:xfrm>
        </p:spPr>
        <p:txBody>
          <a:bodyPr vert="eaVert"/>
          <a:lstStyle>
            <a:lvl1pPr>
              <a:defRPr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72595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1940885"/>
            <a:ext cx="8229600" cy="1470025"/>
          </a:xfrm>
        </p:spPr>
        <p:txBody>
          <a:bodyPr/>
          <a:lstStyle>
            <a:lvl1pPr>
              <a:defRPr b="1">
                <a:solidFill>
                  <a:srgbClr val="026937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9666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rgbClr val="CD9E52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86926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33775"/>
            <a:ext cx="8229600" cy="1143000"/>
          </a:xfrm>
        </p:spPr>
        <p:txBody>
          <a:bodyPr/>
          <a:lstStyle>
            <a:lvl1pPr algn="l">
              <a:defRPr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59337"/>
            <a:ext cx="8229600" cy="4131141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87512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457200" y="1950362"/>
            <a:ext cx="8001000" cy="1470025"/>
          </a:xfrm>
        </p:spPr>
        <p:txBody>
          <a:bodyPr/>
          <a:lstStyle>
            <a:lvl1pPr algn="l">
              <a:defRPr b="1">
                <a:solidFill>
                  <a:srgbClr val="026937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457200" y="3420387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rgbClr val="CD9E52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68998508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59337"/>
            <a:ext cx="4038600" cy="4131141"/>
          </a:xfrm>
        </p:spPr>
        <p:txBody>
          <a:bodyPr/>
          <a:lstStyle>
            <a:lvl1pPr algn="l">
              <a:defRPr sz="2800">
                <a:latin typeface="Arial"/>
                <a:cs typeface="Arial"/>
              </a:defRPr>
            </a:lvl1pPr>
            <a:lvl2pPr algn="l">
              <a:defRPr sz="2400">
                <a:latin typeface="Arial"/>
                <a:cs typeface="Arial"/>
              </a:defRPr>
            </a:lvl2pPr>
            <a:lvl3pPr algn="l">
              <a:defRPr sz="2000">
                <a:latin typeface="Arial"/>
                <a:cs typeface="Arial"/>
              </a:defRPr>
            </a:lvl3pPr>
            <a:lvl4pPr algn="l">
              <a:defRPr sz="1800">
                <a:latin typeface="Arial"/>
                <a:cs typeface="Arial"/>
              </a:defRPr>
            </a:lvl4pPr>
            <a:lvl5pPr algn="l">
              <a:defRPr sz="18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559337"/>
            <a:ext cx="4038600" cy="4131141"/>
          </a:xfrm>
        </p:spPr>
        <p:txBody>
          <a:bodyPr/>
          <a:lstStyle>
            <a:lvl1pPr algn="l">
              <a:defRPr sz="2800">
                <a:latin typeface="Arial"/>
                <a:cs typeface="Arial"/>
              </a:defRPr>
            </a:lvl1pPr>
            <a:lvl2pPr algn="l">
              <a:defRPr sz="2400">
                <a:latin typeface="Arial"/>
                <a:cs typeface="Arial"/>
              </a:defRPr>
            </a:lvl2pPr>
            <a:lvl3pPr algn="l">
              <a:defRPr sz="2000">
                <a:latin typeface="Arial"/>
                <a:cs typeface="Arial"/>
              </a:defRPr>
            </a:lvl3pPr>
            <a:lvl4pPr algn="l">
              <a:defRPr sz="1800">
                <a:latin typeface="Arial"/>
                <a:cs typeface="Arial"/>
              </a:defRPr>
            </a:lvl4pPr>
            <a:lvl5pPr algn="l">
              <a:defRPr sz="18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57200" y="230895"/>
            <a:ext cx="8229600" cy="1143000"/>
          </a:xfrm>
        </p:spPr>
        <p:txBody>
          <a:bodyPr/>
          <a:lstStyle>
            <a:lvl1pPr algn="l">
              <a:defRPr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363219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12D24543-DE0D-2249-9D6A-916A21ACF412}" type="datetimeFigureOut">
              <a:rPr lang="en-US" smtClean="0"/>
              <a:pPr/>
              <a:t>4/24/2019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B8E2FD69-6208-BE4A-B8A8-AF0081759ED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39262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65613"/>
            <a:ext cx="4040188" cy="639762"/>
          </a:xfrm>
        </p:spPr>
        <p:txBody>
          <a:bodyPr anchor="b"/>
          <a:lstStyle>
            <a:lvl1pPr marL="0" indent="0">
              <a:buNone/>
              <a:defRPr sz="2400" b="1"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205375"/>
            <a:ext cx="4040188" cy="3482223"/>
          </a:xfrm>
        </p:spPr>
        <p:txBody>
          <a:bodyPr/>
          <a:lstStyle>
            <a:lvl1pPr>
              <a:defRPr sz="24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1800">
                <a:latin typeface="Arial"/>
                <a:cs typeface="Arial"/>
              </a:defRPr>
            </a:lvl3pPr>
            <a:lvl4pPr>
              <a:defRPr sz="1600">
                <a:latin typeface="Arial"/>
                <a:cs typeface="Arial"/>
              </a:defRPr>
            </a:lvl4pPr>
            <a:lvl5pPr>
              <a:defRPr sz="16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65613"/>
            <a:ext cx="4041775" cy="639762"/>
          </a:xfrm>
        </p:spPr>
        <p:txBody>
          <a:bodyPr anchor="b"/>
          <a:lstStyle>
            <a:lvl1pPr marL="0" indent="0">
              <a:buNone/>
              <a:defRPr sz="2400" b="1"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205375"/>
            <a:ext cx="4041775" cy="3482223"/>
          </a:xfrm>
        </p:spPr>
        <p:txBody>
          <a:bodyPr/>
          <a:lstStyle>
            <a:lvl1pPr>
              <a:defRPr sz="24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1800">
                <a:latin typeface="Arial"/>
                <a:cs typeface="Arial"/>
              </a:defRPr>
            </a:lvl3pPr>
            <a:lvl4pPr>
              <a:defRPr sz="1600">
                <a:latin typeface="Arial"/>
                <a:cs typeface="Arial"/>
              </a:defRPr>
            </a:lvl4pPr>
            <a:lvl5pPr>
              <a:defRPr sz="16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57200" y="230895"/>
            <a:ext cx="8229600" cy="1143000"/>
          </a:xfrm>
        </p:spPr>
        <p:txBody>
          <a:bodyPr/>
          <a:lstStyle>
            <a:lvl1pPr algn="l">
              <a:defRPr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572146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230895"/>
            <a:ext cx="8229600" cy="1143000"/>
          </a:xfrm>
        </p:spPr>
        <p:txBody>
          <a:bodyPr/>
          <a:lstStyle>
            <a:lvl1pPr algn="l">
              <a:defRPr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5268490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4/24/2019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66474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34288"/>
            <a:ext cx="3008313" cy="1619513"/>
          </a:xfrm>
        </p:spPr>
        <p:txBody>
          <a:bodyPr anchor="b">
            <a:noAutofit/>
          </a:bodyPr>
          <a:lstStyle>
            <a:lvl1pPr algn="l">
              <a:defRPr sz="3200" b="1"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423248"/>
            <a:ext cx="5111750" cy="5050871"/>
          </a:xfrm>
        </p:spPr>
        <p:txBody>
          <a:bodyPr/>
          <a:lstStyle>
            <a:lvl1pPr>
              <a:defRPr sz="3200">
                <a:latin typeface="Arial"/>
                <a:cs typeface="Arial"/>
              </a:defRPr>
            </a:lvl1pPr>
            <a:lvl2pPr>
              <a:defRPr sz="2800">
                <a:latin typeface="Arial"/>
                <a:cs typeface="Arial"/>
              </a:defRPr>
            </a:lvl2pPr>
            <a:lvl3pPr>
              <a:defRPr sz="2400">
                <a:latin typeface="Arial"/>
                <a:cs typeface="Arial"/>
              </a:defRPr>
            </a:lvl3pPr>
            <a:lvl4pPr>
              <a:defRPr sz="2000">
                <a:latin typeface="Arial"/>
                <a:cs typeface="Arial"/>
              </a:defRPr>
            </a:lvl4pPr>
            <a:lvl5pPr>
              <a:defRPr sz="2000">
                <a:latin typeface="Arial"/>
                <a:cs typeface="Arial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953802"/>
            <a:ext cx="3008313" cy="3520318"/>
          </a:xfrm>
        </p:spPr>
        <p:txBody>
          <a:bodyPr/>
          <a:lstStyle>
            <a:lvl1pPr marL="0" indent="0">
              <a:buNone/>
              <a:defRPr sz="1400"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33339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250917"/>
            <a:ext cx="5486400" cy="566738"/>
          </a:xfrm>
        </p:spPr>
        <p:txBody>
          <a:bodyPr anchor="b"/>
          <a:lstStyle>
            <a:lvl1pPr algn="l">
              <a:defRPr sz="2000" b="1"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64386"/>
            <a:ext cx="5486400" cy="3713506"/>
          </a:xfrm>
        </p:spPr>
        <p:txBody>
          <a:bodyPr/>
          <a:lstStyle>
            <a:lvl1pPr marL="0" indent="0">
              <a:buNone/>
              <a:defRPr sz="3200">
                <a:latin typeface="Arial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817655"/>
            <a:ext cx="5486400" cy="804862"/>
          </a:xfrm>
        </p:spPr>
        <p:txBody>
          <a:bodyPr/>
          <a:lstStyle>
            <a:lvl1pPr marL="0" indent="0">
              <a:buNone/>
              <a:defRPr sz="1400"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17035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57200" y="236260"/>
            <a:ext cx="8229600" cy="1143000"/>
          </a:xfrm>
        </p:spPr>
        <p:txBody>
          <a:bodyPr/>
          <a:lstStyle>
            <a:lvl1pPr algn="l">
              <a:defRPr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90253"/>
            <a:ext cx="8229600" cy="4285663"/>
          </a:xfrm>
        </p:spPr>
        <p:txBody>
          <a:bodyPr vert="eaVert"/>
          <a:lstStyle>
            <a:lvl1pPr>
              <a:defRPr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9999468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407521"/>
            <a:ext cx="2057400" cy="5083662"/>
          </a:xfrm>
        </p:spPr>
        <p:txBody>
          <a:bodyPr vert="eaVert"/>
          <a:lstStyle>
            <a:lvl1pPr algn="l">
              <a:defRPr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407521"/>
            <a:ext cx="6019800" cy="5083662"/>
          </a:xfrm>
        </p:spPr>
        <p:txBody>
          <a:bodyPr vert="eaVert"/>
          <a:lstStyle>
            <a:lvl1pPr>
              <a:defRPr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3105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1015000"/>
            <a:ext cx="8229600" cy="1470025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770775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rgbClr val="FFFFFF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BA6CFA1A-A022-D649-8AD9-9F30A5C06CF5}" type="datetimeFigureOut">
              <a:rPr lang="en-US" smtClean="0"/>
              <a:pPr/>
              <a:t>4/24/2019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E907A361-AE56-CD4A-B91B-4241634854C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1880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42516"/>
            <a:ext cx="8229599" cy="11430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BA6CFA1A-A022-D649-8AD9-9F30A5C06CF5}" type="datetimeFigureOut">
              <a:rPr lang="en-US" smtClean="0"/>
              <a:pPr/>
              <a:t>4/24/2019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E907A361-AE56-CD4A-B91B-4241634854C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3588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BA6CFA1A-A022-D649-8AD9-9F30A5C06CF5}" type="datetimeFigureOut">
              <a:rPr lang="en-US" smtClean="0"/>
              <a:pPr/>
              <a:t>4/24/2019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E907A361-AE56-CD4A-B91B-4241634854C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5762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27644" y="753259"/>
            <a:ext cx="3031592" cy="1470025"/>
          </a:xfrm>
        </p:spPr>
        <p:txBody>
          <a:bodyPr>
            <a:noAutofit/>
          </a:bodyPr>
          <a:lstStyle>
            <a:lvl1pPr>
              <a:defRPr sz="3500" b="1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27644" y="2426569"/>
            <a:ext cx="3031592" cy="17526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3C63FDA4-5734-0949-BDA6-D0D6FDC31663}" type="datetimeFigureOut">
              <a:rPr lang="en-US" smtClean="0"/>
              <a:pPr/>
              <a:t>4/24/2019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02D8AB15-73F2-6A4F-B882-FCD5E5C83B5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4301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FDA4-5734-0949-BDA6-D0D6FDC31663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8AB15-73F2-6A4F-B882-FCD5E5C83B55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5327644" y="753259"/>
            <a:ext cx="3031592" cy="1470025"/>
          </a:xfrm>
        </p:spPr>
        <p:txBody>
          <a:bodyPr>
            <a:noAutofit/>
          </a:bodyPr>
          <a:lstStyle>
            <a:lvl1pPr>
              <a:defRPr sz="3500" b="1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55535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3C63FDA4-5734-0949-BDA6-D0D6FDC31663}" type="datetimeFigureOut">
              <a:rPr lang="en-US" smtClean="0"/>
              <a:pPr/>
              <a:t>4/24/2019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02D8AB15-73F2-6A4F-B882-FCD5E5C83B5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8880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.jpg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jpg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4.jpg"/><Relationship Id="rId4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jpg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image" Target="../media/image6.jpg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image" Target="../media/image7.jpg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D24543-DE0D-2249-9D6A-916A21ACF412}" type="datetimeFigureOut">
              <a:rPr lang="en-US" smtClean="0"/>
              <a:pPr/>
              <a:t>4/24/2019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B8E2FD69-6208-BE4A-B8A8-AF0081759ED9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powerpoint-03.jp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6577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2" r:id="rId2"/>
    <p:sldLayoutId id="2147483663" r:id="rId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6CFA1A-A022-D649-8AD9-9F30A5C06CF5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07A361-AE56-CD4A-B91B-4241634854C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powerpoint-04.jp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5772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70" r:id="rId2"/>
    <p:sldLayoutId id="2147483671" r:id="rId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3C63FDA4-5734-0949-BDA6-D0D6FDC31663}" type="datetimeFigureOut">
              <a:rPr lang="en-US" smtClean="0"/>
              <a:pPr/>
              <a:t>4/24/2019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02D8AB15-73F2-6A4F-B882-FCD5E5C83B55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powerpoint-02.jp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204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8" r:id="rId2"/>
    <p:sldLayoutId id="2147483679" r:id="rId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F956F9B4-387C-D346-B378-FCBE2DEF1520}" type="datetimeFigureOut">
              <a:rPr lang="en-US" smtClean="0"/>
              <a:pPr/>
              <a:t>4/24/2019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F0C54124-DEB3-A044-A6A6-99CE06F3CDD8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7" descr="powerpoint-09.jp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750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6" r:id="rId2"/>
    <p:sldLayoutId id="2147483687" r:id="rId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24534A80-8F0F-8B4A-B1EE-DA8BDE36D262}" type="datetimeFigureOut">
              <a:rPr lang="en-US" smtClean="0"/>
              <a:pPr/>
              <a:t>4/24/2019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3BDBB472-D40B-B948-A0B6-260DEB7BCBE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powerpoint-10.jp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7353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43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7" descr="powerpoint-07.jpg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7222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43CACD-E90F-B945-A583-CAB10D8D8394}" type="datetimeFigureOut">
              <a:rPr lang="en-US" smtClean="0"/>
              <a:pPr/>
              <a:t>4/24/2019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032821AE-27C5-2448-940B-495755ADA723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powerpoint-06.jpg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655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000" dirty="0"/>
              <a:t>Analysis of Fire Fighting Methods using Cellular Automaton Modeling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770775"/>
            <a:ext cx="6400800" cy="886825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Matthew Wilson, Brent D. Foy</a:t>
            </a:r>
          </a:p>
        </p:txBody>
      </p:sp>
    </p:spTree>
    <p:extLst>
      <p:ext uri="{BB962C8B-B14F-4D97-AF65-F5344CB8AC3E}">
        <p14:creationId xmlns:p14="http://schemas.microsoft.com/office/powerpoint/2010/main" val="34923645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016A9-B216-4F8F-B99E-AF96BC0C0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Forest Fires and their Effects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FF966A-6637-4CFA-B099-6EA8D1384D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8970" y="1927683"/>
            <a:ext cx="2874475" cy="4131141"/>
          </a:xfrm>
        </p:spPr>
        <p:txBody>
          <a:bodyPr>
            <a:normAutofit/>
          </a:bodyPr>
          <a:lstStyle/>
          <a:p>
            <a:r>
              <a:rPr lang="en-US" sz="2800" dirty="0"/>
              <a:t>Camp Fire Wildfire</a:t>
            </a:r>
          </a:p>
          <a:p>
            <a:r>
              <a:rPr lang="en-US" sz="2800" dirty="0"/>
              <a:t>Destroyed over 150,000 acers</a:t>
            </a:r>
          </a:p>
          <a:p>
            <a:r>
              <a:rPr lang="en-US" sz="2800" dirty="0"/>
              <a:t>85 civilian deaths (2018) [1]</a:t>
            </a:r>
          </a:p>
        </p:txBody>
      </p:sp>
      <p:pic>
        <p:nvPicPr>
          <p:cNvPr id="6" name="Picture 5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CFF9233F-47ED-450D-BA37-622C9D9FFF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2087" y="1927683"/>
            <a:ext cx="5794218" cy="4331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0623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337AE-2BEC-45CE-80E8-B65C199C6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Cellular Automaton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28AE66-84D6-45B3-B52A-A74DA1602B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Made up of a grid of cells</a:t>
            </a:r>
          </a:p>
          <a:p>
            <a:r>
              <a:rPr lang="en-US" dirty="0"/>
              <a:t>Simulates interactions between closest cells</a:t>
            </a:r>
          </a:p>
          <a:p>
            <a:r>
              <a:rPr lang="en-US" dirty="0"/>
              <a:t>Most known example is Conway’s Game of Life</a:t>
            </a:r>
          </a:p>
        </p:txBody>
      </p:sp>
    </p:spTree>
    <p:extLst>
      <p:ext uri="{BB962C8B-B14F-4D97-AF65-F5344CB8AC3E}">
        <p14:creationId xmlns:p14="http://schemas.microsoft.com/office/powerpoint/2010/main" val="32613056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9AB6D-8B36-4D46-94FC-C0C806B6E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Conway's Game of Life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B1219B-ABEF-4C7F-828B-C8DDCCB681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127957"/>
            <a:ext cx="4739640" cy="413114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Three Rules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A live cell survives if it has two or three live neighbors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A new cell is born whenever there are three live neighbors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All other cells either die or remain inactive</a:t>
            </a:r>
          </a:p>
        </p:txBody>
      </p:sp>
      <p:pic>
        <p:nvPicPr>
          <p:cNvPr id="5" name="Picture 4" descr="A picture containing shoji, crossword puzzle, building&#10;&#10;Description generated with very high confidence">
            <a:extLst>
              <a:ext uri="{FF2B5EF4-FFF2-40B4-BE49-F238E27FC236}">
                <a16:creationId xmlns:a16="http://schemas.microsoft.com/office/drawing/2014/main" id="{E8F10629-1F47-40C6-8959-5B740E13FF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141" y="1397318"/>
            <a:ext cx="1879282" cy="187928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EF67746-854D-4CD2-881E-FCA691E3C4ED}"/>
              </a:ext>
            </a:extLst>
          </p:cNvPr>
          <p:cNvSpPr txBox="1"/>
          <p:nvPr/>
        </p:nvSpPr>
        <p:spPr>
          <a:xfrm>
            <a:off x="6835141" y="3342799"/>
            <a:ext cx="1879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“Glider”</a:t>
            </a:r>
          </a:p>
        </p:txBody>
      </p:sp>
      <p:pic>
        <p:nvPicPr>
          <p:cNvPr id="8" name="Picture 7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428568CA-EA7F-4DF6-A174-55F995E97F7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550" t="26600" r="21831"/>
          <a:stretch/>
        </p:blipFill>
        <p:spPr>
          <a:xfrm>
            <a:off x="5585460" y="3702167"/>
            <a:ext cx="2369820" cy="204748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4109475-8B05-4CB4-B104-92DF4C947F8E}"/>
              </a:ext>
            </a:extLst>
          </p:cNvPr>
          <p:cNvSpPr txBox="1"/>
          <p:nvPr/>
        </p:nvSpPr>
        <p:spPr>
          <a:xfrm>
            <a:off x="5052060" y="5755060"/>
            <a:ext cx="34366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 Turing machine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CE4BC9-0D21-4E9D-AA05-02EB104E04BA}"/>
              </a:ext>
            </a:extLst>
          </p:cNvPr>
          <p:cNvSpPr txBox="1"/>
          <p:nvPr/>
        </p:nvSpPr>
        <p:spPr>
          <a:xfrm>
            <a:off x="325925" y="6124392"/>
            <a:ext cx="497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[3]</a:t>
            </a:r>
          </a:p>
        </p:txBody>
      </p:sp>
    </p:spTree>
    <p:extLst>
      <p:ext uri="{BB962C8B-B14F-4D97-AF65-F5344CB8AC3E}">
        <p14:creationId xmlns:p14="http://schemas.microsoft.com/office/powerpoint/2010/main" val="26141350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29D87-B54B-4CEE-A65B-3D5D99E91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2D Convolution</a:t>
            </a:r>
          </a:p>
        </p:txBody>
      </p:sp>
      <p:pic>
        <p:nvPicPr>
          <p:cNvPr id="5" name="Content Placeholder 4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8F5D7B6B-CF8F-4BC5-939B-4BE85F24D6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26364" y="2127250"/>
            <a:ext cx="3635287" cy="4132263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F8A8E4A-46F1-4EE7-9258-DFA71B99A92B}"/>
              </a:ext>
            </a:extLst>
          </p:cNvPr>
          <p:cNvSpPr txBox="1">
            <a:spLocks/>
          </p:cNvSpPr>
          <p:nvPr/>
        </p:nvSpPr>
        <p:spPr>
          <a:xfrm>
            <a:off x="457200" y="2127957"/>
            <a:ext cx="4669164" cy="41311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Takes a matrix</a:t>
            </a:r>
          </a:p>
          <a:p>
            <a:r>
              <a:rPr lang="en-US" dirty="0"/>
              <a:t>Slides kernel over matrix</a:t>
            </a:r>
          </a:p>
          <a:p>
            <a:r>
              <a:rPr lang="en-US" dirty="0"/>
              <a:t>Kernel is usually a smaller matrix</a:t>
            </a:r>
          </a:p>
          <a:p>
            <a:r>
              <a:rPr lang="en-US" dirty="0"/>
              <a:t>Zero padded for same size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EF6895-D9AB-472E-9D51-F970D684A504}"/>
              </a:ext>
            </a:extLst>
          </p:cNvPr>
          <p:cNvSpPr txBox="1"/>
          <p:nvPr/>
        </p:nvSpPr>
        <p:spPr>
          <a:xfrm>
            <a:off x="8267700" y="6259513"/>
            <a:ext cx="493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[2]</a:t>
            </a:r>
          </a:p>
        </p:txBody>
      </p:sp>
    </p:spTree>
    <p:extLst>
      <p:ext uri="{BB962C8B-B14F-4D97-AF65-F5344CB8AC3E}">
        <p14:creationId xmlns:p14="http://schemas.microsoft.com/office/powerpoint/2010/main" val="20124445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F8111-A5AA-4BBD-BE04-633D74CE1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 of Life Convolution</a:t>
            </a:r>
          </a:p>
        </p:txBody>
      </p:sp>
      <p:pic>
        <p:nvPicPr>
          <p:cNvPr id="5" name="Content Placeholder 4" descr="A picture containing sky&#10;&#10;Description generated with very high confidence">
            <a:extLst>
              <a:ext uri="{FF2B5EF4-FFF2-40B4-BE49-F238E27FC236}">
                <a16:creationId xmlns:a16="http://schemas.microsoft.com/office/drawing/2014/main" id="{2A4E5398-2A4C-42E1-BC45-E63A23E599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2735" t="7607" r="9583" b="10857"/>
          <a:stretch/>
        </p:blipFill>
        <p:spPr>
          <a:xfrm>
            <a:off x="2733345" y="2448280"/>
            <a:ext cx="1635125" cy="1435894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D37D3FF-5AF6-4D9E-8FA8-ABE7D546E20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290" t="7206" r="9259" b="10626"/>
          <a:stretch/>
        </p:blipFill>
        <p:spPr>
          <a:xfrm>
            <a:off x="422389" y="2305218"/>
            <a:ext cx="1967105" cy="172201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1B7527B-E965-4D1D-9BE3-EC4B3CCB6862}"/>
              </a:ext>
            </a:extLst>
          </p:cNvPr>
          <p:cNvSpPr txBox="1"/>
          <p:nvPr/>
        </p:nvSpPr>
        <p:spPr>
          <a:xfrm>
            <a:off x="59714" y="4064210"/>
            <a:ext cx="26979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Initial Game of Life Board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28CC99F-B2C4-492F-87AA-C2AD7002FDB2}"/>
              </a:ext>
            </a:extLst>
          </p:cNvPr>
          <p:cNvSpPr txBox="1"/>
          <p:nvPr/>
        </p:nvSpPr>
        <p:spPr>
          <a:xfrm>
            <a:off x="2903584" y="3879544"/>
            <a:ext cx="1294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Kernel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22D13FF-2BF6-4C94-8CBA-7BFD47AC3DB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732" t="7652" r="10064" b="10571"/>
          <a:stretch/>
        </p:blipFill>
        <p:spPr>
          <a:xfrm>
            <a:off x="4712321" y="2356401"/>
            <a:ext cx="1831225" cy="161965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2210E61-CDCF-4488-80D6-7898163CF94D}"/>
              </a:ext>
            </a:extLst>
          </p:cNvPr>
          <p:cNvSpPr txBox="1"/>
          <p:nvPr/>
        </p:nvSpPr>
        <p:spPr>
          <a:xfrm>
            <a:off x="4494042" y="3976054"/>
            <a:ext cx="2221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2D Convolution</a:t>
            </a:r>
          </a:p>
        </p:txBody>
      </p:sp>
      <p:pic>
        <p:nvPicPr>
          <p:cNvPr id="16" name="Picture 15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3A19CE01-CC07-4302-A3A6-975479CC794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855" t="7279" r="9258" b="10561"/>
          <a:stretch/>
        </p:blipFill>
        <p:spPr>
          <a:xfrm>
            <a:off x="6887396" y="2268244"/>
            <a:ext cx="1929551" cy="179596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E04306FA-2808-4058-B8CB-CFA5541F649B}"/>
              </a:ext>
            </a:extLst>
          </p:cNvPr>
          <p:cNvSpPr txBox="1"/>
          <p:nvPr/>
        </p:nvSpPr>
        <p:spPr>
          <a:xfrm>
            <a:off x="6741456" y="4064210"/>
            <a:ext cx="2221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New Board</a:t>
            </a:r>
          </a:p>
        </p:txBody>
      </p:sp>
    </p:spTree>
    <p:extLst>
      <p:ext uri="{BB962C8B-B14F-4D97-AF65-F5344CB8AC3E}">
        <p14:creationId xmlns:p14="http://schemas.microsoft.com/office/powerpoint/2010/main" val="35185236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5A6242-C330-49D4-8389-16747D10B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3601" y="138540"/>
            <a:ext cx="2381061" cy="463220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Graphs</a:t>
            </a:r>
          </a:p>
        </p:txBody>
      </p:sp>
      <p:pic>
        <p:nvPicPr>
          <p:cNvPr id="21" name="Content Placeholder 20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E135F8A6-8432-4A0B-A56C-BC5DE1414B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83399" y="3744650"/>
            <a:ext cx="3658994" cy="2743200"/>
          </a:xfrm>
        </p:spPr>
      </p:pic>
      <p:pic>
        <p:nvPicPr>
          <p:cNvPr id="23" name="Picture 22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D825B65E-0DFA-4848-A859-F059BEEB48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078" y="3744650"/>
            <a:ext cx="3658994" cy="2743200"/>
          </a:xfrm>
          <a:prstGeom prst="rect">
            <a:avLst/>
          </a:prstGeom>
        </p:spPr>
      </p:pic>
      <p:pic>
        <p:nvPicPr>
          <p:cNvPr id="25" name="Picture 24" descr="A close up of a piece of paper&#10;&#10;Description generated with high confidence">
            <a:extLst>
              <a:ext uri="{FF2B5EF4-FFF2-40B4-BE49-F238E27FC236}">
                <a16:creationId xmlns:a16="http://schemas.microsoft.com/office/drawing/2014/main" id="{E1D1536F-251C-4E0B-9D09-611D1A70A6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3399" y="1001450"/>
            <a:ext cx="3658994" cy="2743200"/>
          </a:xfrm>
          <a:prstGeom prst="rect">
            <a:avLst/>
          </a:prstGeom>
        </p:spPr>
      </p:pic>
      <p:pic>
        <p:nvPicPr>
          <p:cNvPr id="27" name="Picture 26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0F4A1BB7-2A35-4BC9-9445-12CB58B85F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7078" y="1001450"/>
            <a:ext cx="3658994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2832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FE7AE-7A13-48EB-AD36-EB33964A8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References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48FFEF-464F-4FD9-A48E-EB4F76F9F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[1] Camp Fire Final report (2018)</a:t>
            </a:r>
          </a:p>
          <a:p>
            <a:pPr marL="0" indent="0">
              <a:buNone/>
            </a:pPr>
            <a:r>
              <a:rPr lang="en-US" sz="2000" dirty="0"/>
              <a:t>[2] https://towardsdatascience.com/types-of-convolutions-in-deep-learning-717013397f4d</a:t>
            </a:r>
          </a:p>
          <a:p>
            <a:pPr marL="0" indent="0">
              <a:buNone/>
            </a:pPr>
            <a:r>
              <a:rPr lang="en-US" sz="2000" dirty="0"/>
              <a:t>[3] A. </a:t>
            </a:r>
            <a:r>
              <a:rPr lang="en-US" sz="2000" dirty="0" err="1"/>
              <a:t>Adamatzky</a:t>
            </a:r>
            <a:r>
              <a:rPr lang="en-US" sz="2000" dirty="0"/>
              <a:t>, Game of Life cellular automata. [electronic</a:t>
            </a:r>
          </a:p>
          <a:p>
            <a:pPr marL="0" indent="0">
              <a:buNone/>
            </a:pPr>
            <a:r>
              <a:rPr lang="en-US" sz="2000" dirty="0"/>
              <a:t>resource]. (Springer, 2010).</a:t>
            </a:r>
          </a:p>
        </p:txBody>
      </p:sp>
    </p:spTree>
    <p:extLst>
      <p:ext uri="{BB962C8B-B14F-4D97-AF65-F5344CB8AC3E}">
        <p14:creationId xmlns:p14="http://schemas.microsoft.com/office/powerpoint/2010/main" val="2550584943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Slide Option 2 (includes title slide, title/author slide, and ending slide)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over Slide Option 3 (includes title slide, title/author slide, and ending slide)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Cover Slide Option 4 (includes title slide, title/author slide, and ending slide)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Cover Slide Option 5 (includes title slide, title/author slide, and ending slide)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Cover Slide Option 6 (includes title slide and ending slide)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Inside Slide Option 1 (includes different content layouts)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Inside Slide Option 2 (includes different content layouts)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20175</TotalTime>
  <Words>194</Words>
  <Application>Microsoft Office PowerPoint</Application>
  <PresentationFormat>On-screen Show (4:3)</PresentationFormat>
  <Paragraphs>37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7</vt:i4>
      </vt:variant>
      <vt:variant>
        <vt:lpstr>Slide Titles</vt:lpstr>
      </vt:variant>
      <vt:variant>
        <vt:i4>8</vt:i4>
      </vt:variant>
    </vt:vector>
  </HeadingPairs>
  <TitlesOfParts>
    <vt:vector size="18" baseType="lpstr">
      <vt:lpstr>Arial</vt:lpstr>
      <vt:lpstr>Calibri</vt:lpstr>
      <vt:lpstr>Times New Roman</vt:lpstr>
      <vt:lpstr>Cover Slide Option 2 (includes title slide, title/author slide, and ending slide)</vt:lpstr>
      <vt:lpstr>Cover Slide Option 3 (includes title slide, title/author slide, and ending slide)</vt:lpstr>
      <vt:lpstr>Cover Slide Option 4 (includes title slide, title/author slide, and ending slide)</vt:lpstr>
      <vt:lpstr>Cover Slide Option 5 (includes title slide, title/author slide, and ending slide)</vt:lpstr>
      <vt:lpstr>Cover Slide Option 6 (includes title slide and ending slide)</vt:lpstr>
      <vt:lpstr>Inside Slide Option 1 (includes different content layouts)</vt:lpstr>
      <vt:lpstr>Inside Slide Option 2 (includes different content layouts)</vt:lpstr>
      <vt:lpstr>Analysis of Fire Fighting Methods using Cellular Automaton Modeling</vt:lpstr>
      <vt:lpstr>Forest Fires and their Effects</vt:lpstr>
      <vt:lpstr>Cellular Automaton</vt:lpstr>
      <vt:lpstr>Conway's Game of Life</vt:lpstr>
      <vt:lpstr>2D Convolution</vt:lpstr>
      <vt:lpstr>Game of Life Convolution</vt:lpstr>
      <vt:lpstr>Graphs</vt:lpstr>
      <vt:lpstr>References</vt:lpstr>
    </vt:vector>
  </TitlesOfParts>
  <Company>Wright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Amanda Earnest</dc:creator>
  <cp:lastModifiedBy>Matthew Wilson</cp:lastModifiedBy>
  <cp:revision>199</cp:revision>
  <dcterms:created xsi:type="dcterms:W3CDTF">2016-09-27T14:33:50Z</dcterms:created>
  <dcterms:modified xsi:type="dcterms:W3CDTF">2019-04-24T19:22:31Z</dcterms:modified>
</cp:coreProperties>
</file>

<file path=docProps/thumbnail.jpeg>
</file>